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Minutes</c:v>
                </c:pt>
              </c:strCache>
            </c:strRef>
          </c:tx>
          <c:spPr>
            <a:solidFill>
              <a:srgbClr val="22D3E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1F5F9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</c:f>
              <c:multiLvlStrCache>
                <c:ptCount val="9"/>
                <c:lvl>
                  <c:pt idx="0">
                    <c:v>0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  <c:pt idx="5">
                    <c:v>5</c:v>
                  </c:pt>
                  <c:pt idx="6">
                    <c:v>6</c:v>
                  </c:pt>
                  <c:pt idx="7">
                    <c:v>7</c:v>
                  </c:pt>
                  <c:pt idx="8">
                    <c:v>8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20</c:v>
                </c:pt>
                <c:pt idx="1">
                  <c:v>30</c:v>
                </c:pt>
                <c:pt idx="2">
                  <c:v>55</c:v>
                </c:pt>
                <c:pt idx="3">
                  <c:v>45</c:v>
                </c:pt>
                <c:pt idx="4">
                  <c:v>45</c:v>
                </c:pt>
                <c:pt idx="5">
                  <c:v>50</c:v>
                </c:pt>
                <c:pt idx="6">
                  <c:v>40</c:v>
                </c:pt>
                <c:pt idx="7">
                  <c:v>40</c:v>
                </c:pt>
                <c:pt idx="8">
                  <c:v>30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1F5F9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3A3B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3A3B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F1F5F9"/>
                </a:solidFill>
                <a:latin typeface="Calibri"/>
              </a:defRPr>
            </a:pPr>
            <a:r>
              <a:rPr sz="1500" b="0" i="0" u="none" strike="noStrike">
                <a:solidFill>
                  <a:srgbClr val="F1F5F9"/>
                </a:solidFill>
                <a:latin typeface="Calibri"/>
              </a:rPr>
              <a:t>Grading rubric (100 pts)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Points</c:v>
                </c:pt>
              </c:strCache>
            </c:strRef>
          </c:tx>
          <c:spPr>
            <a:solidFill>
              <a:srgbClr val="34D39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1F5F9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Cleaning</c:v>
                  </c:pt>
                  <c:pt idx="1">
                    <c:v>Reshaping</c:v>
                  </c:pt>
                  <c:pt idx="2">
                    <c:v>Model</c:v>
                  </c:pt>
                  <c:pt idx="3">
                    <c:v>Measures</c:v>
                  </c:pt>
                  <c:pt idx="4">
                    <c:v>Visuals</c:v>
                  </c:pt>
                  <c:pt idx="5">
                    <c:v>Design</c:v>
                  </c:pt>
                  <c:pt idx="6">
                    <c:v>Publish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20</c:v>
                </c:pt>
                <c:pt idx="4">
                  <c:v>15</c:v>
                </c:pt>
                <c:pt idx="5">
                  <c:v>5</c:v>
                </c:pt>
                <c:pt idx="6">
                  <c:v>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1F5F9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3A3B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This course teaches Power BI by building ONE real dashboard end to end on deliberately messy data. This guide helps you facilitate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Everything in the course maps to one of these four. When a learner is lost, ask: which of the four are we doing right 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Mixed cohort. Everyone follows the main path; the boxed tracks keep Excel pros and analysts challenged while beginners stay on the spine.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Adjust to your session length. If short on time, keep Modules 2 and 4 full, cleaning and the data model are where the durable skills live.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learners open a CSV in Notepad first. Excel silently fixes the mess and hides what they're supposed to see. Bonus files: a clean solution and a support-tickets mini-project.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four are the aha moments. Budget extra time and demo them live. The orphan RepID 9999 is a great teachable, the blank rep in a total is the model telling you about a data problem.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decision top to bottom. Emphasize: sharing lives in workspaces, not My Workspace. Free viewers require Premium/Fabric capacity.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rubric weights cleaning and the model highest, that's where professional Power BI is won or lost. Have learners present their dashboard and defend one design choice.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returning to the four ideas. Point learners to the cheat sheet and the downloadable data so they keep practicing.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969264"/>
            <a:ext cx="137160" cy="27432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905256" y="804672"/>
            <a:ext cx="137160" cy="438912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1124712" y="640080"/>
            <a:ext cx="137160" cy="603504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554480" y="6583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BI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85800" y="1828800"/>
            <a:ext cx="7315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000"/>
              </a:lnSpc>
              <a:buNone/>
            </a:pPr>
            <a:r>
              <a:rPr lang="en-US" sz="60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</a:t>
            </a:r>
            <a:endParaRPr lang="en-US" sz="6000" dirty="0"/>
          </a:p>
          <a:p>
            <a:pPr indent="0" marL="0">
              <a:lnSpc>
                <a:spcPts val="6000"/>
              </a:lnSpc>
              <a:buNone/>
            </a:pPr>
            <a:r>
              <a:rPr lang="en-US" sz="60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Dashboard.</a:t>
            </a:r>
            <a:endParaRPr lang="en-US" sz="6000" dirty="0"/>
          </a:p>
        </p:txBody>
      </p:sp>
      <p:sp>
        <p:nvSpPr>
          <p:cNvPr id="7" name="Shape 5"/>
          <p:cNvSpPr/>
          <p:nvPr/>
        </p:nvSpPr>
        <p:spPr>
          <a:xfrm>
            <a:off x="749808" y="3977640"/>
            <a:ext cx="2194560" cy="82296"/>
          </a:xfrm>
          <a:prstGeom prst="roundRect">
            <a:avLst>
              <a:gd name="adj" fmla="val 44444"/>
            </a:avLst>
          </a:prstGeom>
          <a:solidFill>
            <a:srgbClr val="22D3EE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42062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Complete, hands-on Power BI Course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85800" y="4663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Guide, how to teach it, where learners get stuck, and how to run it.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778240" y="1737360"/>
            <a:ext cx="2743200" cy="896112"/>
          </a:xfrm>
          <a:prstGeom prst="roundRect">
            <a:avLst>
              <a:gd name="adj" fmla="val 12245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961120" y="1847088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9921240" y="1993392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messy data files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778240" y="2788920"/>
            <a:ext cx="2743200" cy="896112"/>
          </a:xfrm>
          <a:prstGeom prst="roundRect">
            <a:avLst>
              <a:gd name="adj" fmla="val 12245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61120" y="2898648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9921240" y="3044952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+ capstone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778240" y="3840480"/>
            <a:ext cx="2743200" cy="896112"/>
          </a:xfrm>
          <a:prstGeom prst="roundRect">
            <a:avLst>
              <a:gd name="adj" fmla="val 12245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61120" y="3950208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9921240" y="4096512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shipped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44322"/>
            <a:ext cx="100584" cy="20116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727862" y="623621"/>
            <a:ext cx="100584" cy="321869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888797" y="502920"/>
            <a:ext cx="100584" cy="44257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384048"/>
            <a:ext cx="9448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course is four ideas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969264"/>
            <a:ext cx="94484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this sentence in learners' heads the entire time.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554480"/>
            <a:ext cx="5394960" cy="2057400"/>
          </a:xfrm>
          <a:prstGeom prst="roundRect">
            <a:avLst>
              <a:gd name="adj" fmla="val 5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1874520"/>
            <a:ext cx="640080" cy="64008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8745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783080" y="18745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05840" y="269748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Power Query, fix types, dates, whitespace, duplicates.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309360" y="1554480"/>
            <a:ext cx="5394960" cy="2057400"/>
          </a:xfrm>
          <a:prstGeom prst="roundRect">
            <a:avLst>
              <a:gd name="adj" fmla="val 5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629400" y="1874520"/>
            <a:ext cx="640080" cy="640080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4" name="Text 12"/>
          <p:cNvSpPr/>
          <p:nvPr/>
        </p:nvSpPr>
        <p:spPr>
          <a:xfrm>
            <a:off x="6629400" y="18745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452360" y="18745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675120" y="269748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relationships, a star schema, not one big table.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640080" y="3840480"/>
            <a:ext cx="5394960" cy="2057400"/>
          </a:xfrm>
          <a:prstGeom prst="roundRect">
            <a:avLst>
              <a:gd name="adj" fmla="val 5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0120" y="4160520"/>
            <a:ext cx="640080" cy="640080"/>
          </a:xfrm>
          <a:prstGeom prst="ellipse">
            <a:avLst/>
          </a:prstGeom>
          <a:solidFill>
            <a:srgbClr val="C4B5FD"/>
          </a:solidFill>
          <a:ln/>
        </p:spPr>
      </p:sp>
      <p:sp>
        <p:nvSpPr>
          <p:cNvPr id="19" name="Text 17"/>
          <p:cNvSpPr/>
          <p:nvPr/>
        </p:nvSpPr>
        <p:spPr>
          <a:xfrm>
            <a:off x="960120" y="41605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783080" y="41605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Calculate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005840" y="498348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measures. SUM, CALCULATE, time intelligence.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6309360" y="3840480"/>
            <a:ext cx="5394960" cy="2057400"/>
          </a:xfrm>
          <a:prstGeom prst="roundRect">
            <a:avLst>
              <a:gd name="adj" fmla="val 5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629400" y="4160520"/>
            <a:ext cx="640080" cy="640080"/>
          </a:xfrm>
          <a:prstGeom prst="ellipse">
            <a:avLst/>
          </a:prstGeom>
          <a:solidFill>
            <a:srgbClr val="FBBF24"/>
          </a:solidFill>
          <a:ln/>
        </p:spPr>
      </p:sp>
      <p:sp>
        <p:nvSpPr>
          <p:cNvPr id="24" name="Text 22"/>
          <p:cNvSpPr/>
          <p:nvPr/>
        </p:nvSpPr>
        <p:spPr>
          <a:xfrm>
            <a:off x="6629400" y="41605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452360" y="41605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6675120" y="498348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one question at a time, the right visual, well formatted.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44322"/>
            <a:ext cx="100584" cy="20116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727862" y="623621"/>
            <a:ext cx="100584" cy="321869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888797" y="502920"/>
            <a:ext cx="100584" cy="44257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384048"/>
            <a:ext cx="9448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&amp; format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969264"/>
            <a:ext cx="94484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a mixed cohort, a foundations spine with stretch content.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554480"/>
            <a:ext cx="5486400" cy="4297680"/>
          </a:xfrm>
          <a:prstGeom prst="roundRect">
            <a:avLst>
              <a:gd name="adj" fmla="val 255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783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IT'S FOR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914400" y="2240280"/>
            <a:ext cx="502920" cy="502920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2240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600200" y="222199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Beginners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600200" y="2587752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install to publish, explained plainly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14400" y="3337560"/>
            <a:ext cx="502920" cy="502920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3337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600200" y="331927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power users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600200" y="3685032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pivot/XLOOKUP skills fast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14400" y="4434840"/>
            <a:ext cx="502920" cy="502920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4434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00200" y="441655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Analysts leveling up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600200" y="4782312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from 'it works' to 'it's professional'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0" y="1554480"/>
            <a:ext cx="5120640" cy="4297680"/>
          </a:xfrm>
          <a:prstGeom prst="roundRect">
            <a:avLst>
              <a:gd name="adj" fmla="val 255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0" y="1783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TRACKS IN ONE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675120" y="228600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C4B5FD"/>
          </a:solidFill>
          <a:ln/>
        </p:spPr>
      </p:sp>
      <p:sp>
        <p:nvSpPr>
          <p:cNvPr id="24" name="Text 22"/>
          <p:cNvSpPr/>
          <p:nvPr/>
        </p:nvSpPr>
        <p:spPr>
          <a:xfrm>
            <a:off x="7132320" y="22402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Stretch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7132320" y="261518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deeper, professional way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675120" y="333756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34D399"/>
          </a:solidFill>
          <a:ln/>
        </p:spPr>
      </p:sp>
      <p:sp>
        <p:nvSpPr>
          <p:cNvPr id="27" name="Text 25"/>
          <p:cNvSpPr/>
          <p:nvPr/>
        </p:nvSpPr>
        <p:spPr>
          <a:xfrm>
            <a:off x="7132320" y="32918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bridge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132320" y="366674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Excel skill → its Power BI twin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675120" y="438912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2D3EE"/>
          </a:solidFill>
          <a:ln/>
        </p:spPr>
      </p:sp>
      <p:sp>
        <p:nvSpPr>
          <p:cNvPr id="30" name="Text 28"/>
          <p:cNvSpPr/>
          <p:nvPr/>
        </p:nvSpPr>
        <p:spPr>
          <a:xfrm>
            <a:off x="7132320" y="434340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Checkpoint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7132320" y="471830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know you got it right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675120" y="54406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Self-paced online, or facilitated as a workshop.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44322"/>
            <a:ext cx="100584" cy="20116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727862" y="623621"/>
            <a:ext cx="100584" cy="321869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888797" y="502920"/>
            <a:ext cx="100584" cy="44257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384048"/>
            <a:ext cx="9448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run of show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969264"/>
            <a:ext cx="94484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 hours facilitated, or self-paced over a week. Power Query gets the most time, that's where the work is.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600200"/>
            <a:ext cx="5212080" cy="4206240"/>
          </a:xfrm>
          <a:prstGeom prst="roundRect">
            <a:avLst>
              <a:gd name="adj" fmla="val 2609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783080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· Setup &amp; licensing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54880" y="1783080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68680" y="2221992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Getting data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754880" y="2221992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min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868680" y="2660904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Power Query cleanup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754880" y="2660904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min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68680" y="3099816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Reshape (HR/Other, unpivot)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754880" y="3099816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min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68680" y="3538728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Model &amp; relationships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754880" y="35387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min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68680" y="3977640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Measures &amp; DAX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754880" y="3977640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min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868680" y="4416552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Visualizations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754880" y="4416552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min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68680" y="4855464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· The dashboard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754880" y="4855464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min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68680" y="5294376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· Publishing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4754880" y="5294376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min</a:t>
            </a:r>
            <a:endParaRPr lang="en-US" sz="1350" dirty="0"/>
          </a:p>
        </p:txBody>
      </p:sp>
      <p:graphicFrame>
        <p:nvGraphicFramePr>
          <p:cNvPr id="26" name="Chart 0" descr=""/>
          <p:cNvGraphicFramePr/>
          <p:nvPr/>
        </p:nvGraphicFramePr>
        <p:xfrm>
          <a:off x="6126480" y="1600200"/>
          <a:ext cx="539496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7" name="Text 24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44322"/>
            <a:ext cx="100584" cy="20116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727862" y="623621"/>
            <a:ext cx="100584" cy="321869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888797" y="502920"/>
            <a:ext cx="100584" cy="44257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384048"/>
            <a:ext cx="9448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practice data: every flaw is a lesson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969264"/>
            <a:ext cx="94484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files engineered so each mess maps to a specific skill.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691640"/>
            <a:ext cx="3520440" cy="1828800"/>
          </a:xfrm>
          <a:prstGeom prst="roundRect">
            <a:avLst>
              <a:gd name="adj" fmla="val 6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14400" y="196596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Sales_Raw.csv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14400" y="292608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fact table, cleaning nearly everything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89120" y="1691640"/>
            <a:ext cx="3520440" cy="1828800"/>
          </a:xfrm>
          <a:prstGeom prst="roundRect">
            <a:avLst>
              <a:gd name="adj" fmla="val 6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63440" y="196596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34D399"/>
          </a:solidFill>
          <a:ln/>
        </p:spPr>
      </p:sp>
      <p:sp>
        <p:nvSpPr>
          <p:cNvPr id="13" name="Text 11"/>
          <p:cNvSpPr/>
          <p:nvPr/>
        </p:nvSpPr>
        <p:spPr>
          <a:xfrm>
            <a:off x="466344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Reps.csv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663440" y="292608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Reps dimension, the 'why relate' lesson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38160" y="1691640"/>
            <a:ext cx="3520440" cy="1828800"/>
          </a:xfrm>
          <a:prstGeom prst="roundRect">
            <a:avLst>
              <a:gd name="adj" fmla="val 6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12480" y="196596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C4B5FD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Products.xlsx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412480" y="292608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to an emailed workbook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40080" y="3749040"/>
            <a:ext cx="3520440" cy="1828800"/>
          </a:xfrm>
          <a:prstGeom prst="roundRect">
            <a:avLst>
              <a:gd name="adj" fmla="val 6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14400" y="402336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FBBF24"/>
          </a:solidFill>
          <a:ln/>
        </p:spPr>
      </p:sp>
      <p:sp>
        <p:nvSpPr>
          <p:cNvPr id="21" name="Text 19"/>
          <p:cNvSpPr/>
          <p:nvPr/>
        </p:nvSpPr>
        <p:spPr>
          <a:xfrm>
            <a:off x="914400" y="46177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Targets_Wide.csv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914400" y="498348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Unpivot &amp; % of target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389120" y="3749040"/>
            <a:ext cx="3520440" cy="1828800"/>
          </a:xfrm>
          <a:prstGeom prst="roundRect">
            <a:avLst>
              <a:gd name="adj" fmla="val 6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663440" y="402336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2D3EE"/>
          </a:solidFill>
          <a:ln/>
        </p:spPr>
      </p:sp>
      <p:sp>
        <p:nvSpPr>
          <p:cNvPr id="25" name="Text 23"/>
          <p:cNvSpPr/>
          <p:nvPr/>
        </p:nvSpPr>
        <p:spPr>
          <a:xfrm>
            <a:off x="4663440" y="46177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Employees_Raw.csv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4663440" y="498348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many orgs into HR vs Other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138160" y="3749040"/>
            <a:ext cx="3520440" cy="1828800"/>
          </a:xfrm>
          <a:prstGeom prst="roundRect">
            <a:avLst>
              <a:gd name="adj" fmla="val 6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12480" y="402336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34D399"/>
          </a:solidFill>
          <a:ln/>
        </p:spPr>
      </p:sp>
      <p:sp>
        <p:nvSpPr>
          <p:cNvPr id="29" name="Text 27"/>
          <p:cNvSpPr/>
          <p:nvPr/>
        </p:nvSpPr>
        <p:spPr>
          <a:xfrm>
            <a:off x="8412480" y="46177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Sales_December.xlsx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8412480" y="498348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 / refresh, static vs dynamic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44322"/>
            <a:ext cx="100584" cy="20116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727862" y="623621"/>
            <a:ext cx="100584" cy="321869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888797" y="502920"/>
            <a:ext cx="100584" cy="44257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384048"/>
            <a:ext cx="9448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learners get stuck: and how to help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969264"/>
            <a:ext cx="94484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moments worth slowing down for.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55448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187452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1554480" y="184708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vs dynamic data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05840" y="2514600"/>
            <a:ext cx="4663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Emailed file in Downloads can't refresh in the cloud. Teach the Folder connector.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309360" y="155448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29400" y="187452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34D399"/>
          </a:solidFill>
          <a:ln/>
        </p:spPr>
      </p:sp>
      <p:sp>
        <p:nvSpPr>
          <p:cNvPr id="13" name="Text 11"/>
          <p:cNvSpPr/>
          <p:nvPr/>
        </p:nvSpPr>
        <p:spPr>
          <a:xfrm>
            <a:off x="7223760" y="184708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vs Other grouping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675120" y="2514600"/>
            <a:ext cx="4663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the column, then Conditional Column (or a mapping-table merge).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374904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60120" y="406908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C4B5FD"/>
          </a:solidFill>
          <a:ln/>
        </p:spPr>
      </p:sp>
      <p:sp>
        <p:nvSpPr>
          <p:cNvPr id="17" name="Text 15"/>
          <p:cNvSpPr/>
          <p:nvPr/>
        </p:nvSpPr>
        <p:spPr>
          <a:xfrm>
            <a:off x="1554480" y="404164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Relationships, the why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05840" y="4709160"/>
            <a:ext cx="4663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RepID 1017 is meaningless until it links to Reps. It's XLOOKUP set up once.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309360" y="374904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629400" y="406908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FBBF24"/>
          </a:solidFill>
          <a:ln/>
        </p:spPr>
      </p:sp>
      <p:sp>
        <p:nvSpPr>
          <p:cNvPr id="21" name="Text 19"/>
          <p:cNvSpPr/>
          <p:nvPr/>
        </p:nvSpPr>
        <p:spPr>
          <a:xfrm>
            <a:off x="7223760" y="404164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vs columns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675120" y="4709160"/>
            <a:ext cx="4663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you're aggregating, it's a measure. Watch for the everything-a-column habit.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44322"/>
            <a:ext cx="100584" cy="20116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727862" y="623621"/>
            <a:ext cx="100584" cy="321869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888797" y="502920"/>
            <a:ext cx="100584" cy="44257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384048"/>
            <a:ext cx="9448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Publishing: pick the right license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969264"/>
            <a:ext cx="94484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common gotcha: publishing to My Workspace, then colleagues can't open it.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691640"/>
            <a:ext cx="6675120" cy="822960"/>
          </a:xfrm>
          <a:prstGeom prst="roundRect">
            <a:avLst>
              <a:gd name="adj" fmla="val 13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14400" y="1938528"/>
            <a:ext cx="329184" cy="329184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1463040" y="1746504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me, my machine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0080" y="2651760"/>
            <a:ext cx="6675120" cy="822960"/>
          </a:xfrm>
          <a:prstGeom prst="roundRect">
            <a:avLst>
              <a:gd name="adj" fmla="val 13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" y="2898648"/>
            <a:ext cx="329184" cy="329184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2" name="Text 10"/>
          <p:cNvSpPr/>
          <p:nvPr/>
        </p:nvSpPr>
        <p:spPr>
          <a:xfrm>
            <a:off x="1463040" y="2706624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Me, in the cloud / phone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40080" y="3611880"/>
            <a:ext cx="6675120" cy="822960"/>
          </a:xfrm>
          <a:prstGeom prst="roundRect">
            <a:avLst>
              <a:gd name="adj" fmla="val 13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14400" y="3858768"/>
            <a:ext cx="329184" cy="329184"/>
          </a:xfrm>
          <a:prstGeom prst="ellipse">
            <a:avLst/>
          </a:prstGeom>
          <a:solidFill>
            <a:srgbClr val="C4B5FD"/>
          </a:solidFill>
          <a:ln/>
        </p:spPr>
      </p:sp>
      <p:sp>
        <p:nvSpPr>
          <p:cNvPr id="15" name="Text 13"/>
          <p:cNvSpPr/>
          <p:nvPr/>
        </p:nvSpPr>
        <p:spPr>
          <a:xfrm>
            <a:off x="1463040" y="3666744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with a few colleagues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40080" y="4572000"/>
            <a:ext cx="6675120" cy="822960"/>
          </a:xfrm>
          <a:prstGeom prst="roundRect">
            <a:avLst>
              <a:gd name="adj" fmla="val 13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14400" y="4818888"/>
            <a:ext cx="329184" cy="329184"/>
          </a:xfrm>
          <a:prstGeom prst="ellipse">
            <a:avLst/>
          </a:prstGeom>
          <a:solidFill>
            <a:srgbClr val="FBBF24"/>
          </a:solidFill>
          <a:ln/>
        </p:spPr>
      </p:sp>
      <p:sp>
        <p:nvSpPr>
          <p:cNvPr id="18" name="Text 16"/>
          <p:cNvSpPr/>
          <p:nvPr/>
        </p:nvSpPr>
        <p:spPr>
          <a:xfrm>
            <a:off x="1463040" y="4626864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org-wide, free viewers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498080" y="1746504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BI Desktop, free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498080" y="2706624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account → My Workspace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498080" y="3666744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Pro, you and each viewer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498080" y="4626864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/ Fabric capacity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7406640" y="5577840"/>
            <a:ext cx="4114800" cy="822960"/>
          </a:xfrm>
          <a:prstGeom prst="roundRect">
            <a:avLst>
              <a:gd name="adj" fmla="val 13333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589520" y="5650992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 refresh only works if the source is cloud-reachable (OneDrive / SharePoint / Folder).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44322"/>
            <a:ext cx="100584" cy="20116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727862" y="623621"/>
            <a:ext cx="100584" cy="321869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888797" y="502920"/>
            <a:ext cx="100584" cy="44257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371600" y="384048"/>
            <a:ext cx="9448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Capstone: ship a Sales Performance dashboard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969264"/>
            <a:ext cx="94484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raw files to a published, refreshing report.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600200"/>
            <a:ext cx="5029200" cy="4206240"/>
          </a:xfrm>
          <a:prstGeom prst="roundRect">
            <a:avLst>
              <a:gd name="adj" fmla="val 2609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810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DELIVER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914400" y="2331720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34D399"/>
          </a:solidFill>
          <a:ln/>
        </p:spPr>
      </p:sp>
      <p:sp>
        <p:nvSpPr>
          <p:cNvPr id="10" name="Text 8"/>
          <p:cNvSpPr/>
          <p:nvPr/>
        </p:nvSpPr>
        <p:spPr>
          <a:xfrm>
            <a:off x="1325880" y="22860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all files in Power Query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914400" y="2898648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34D399"/>
          </a:solidFill>
          <a:ln/>
        </p:spPr>
      </p:sp>
      <p:sp>
        <p:nvSpPr>
          <p:cNvPr id="12" name="Text 10"/>
          <p:cNvSpPr/>
          <p:nvPr/>
        </p:nvSpPr>
        <p:spPr>
          <a:xfrm>
            <a:off x="1325880" y="2852928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Reshape: LineRevenue, unpivot, HR/Other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14400" y="3465576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34D399"/>
          </a:solidFill>
          <a:ln/>
        </p:spPr>
      </p:sp>
      <p:sp>
        <p:nvSpPr>
          <p:cNvPr id="14" name="Text 12"/>
          <p:cNvSpPr/>
          <p:nvPr/>
        </p:nvSpPr>
        <p:spPr>
          <a:xfrm>
            <a:off x="1325880" y="3419856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Star-schema model + marked Date table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14400" y="4032504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34D399"/>
          </a:solidFill>
          <a:ln/>
        </p:spPr>
      </p:sp>
      <p:sp>
        <p:nvSpPr>
          <p:cNvPr id="16" name="Text 14"/>
          <p:cNvSpPr/>
          <p:nvPr/>
        </p:nvSpPr>
        <p:spPr>
          <a:xfrm>
            <a:off x="1325880" y="3986784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Measures: Revenue, YoY %, vs Target %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14400" y="4599432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34D399"/>
          </a:solidFill>
          <a:ln/>
        </p:spPr>
      </p:sp>
      <p:sp>
        <p:nvSpPr>
          <p:cNvPr id="18" name="Text 16"/>
          <p:cNvSpPr/>
          <p:nvPr/>
        </p:nvSpPr>
        <p:spPr>
          <a:xfrm>
            <a:off x="1325880" y="4553712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row, trend vs target, breakdowns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914400" y="5166360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34D399"/>
          </a:solidFill>
          <a:ln/>
        </p:spPr>
      </p:sp>
      <p:sp>
        <p:nvSpPr>
          <p:cNvPr id="20" name="Text 18"/>
          <p:cNvSpPr/>
          <p:nvPr/>
        </p:nvSpPr>
        <p:spPr>
          <a:xfrm>
            <a:off x="1325880" y="512064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to a workspace + scheduled refresh</a:t>
            </a:r>
            <a:endParaRPr lang="en-US" sz="1400" dirty="0"/>
          </a:p>
        </p:txBody>
      </p:sp>
      <p:graphicFrame>
        <p:nvGraphicFramePr>
          <p:cNvPr id="21" name="Chart 0" descr=""/>
          <p:cNvGraphicFramePr/>
          <p:nvPr/>
        </p:nvGraphicFramePr>
        <p:xfrm>
          <a:off x="5943600" y="1600200"/>
          <a:ext cx="55778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2" name="Text 19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038758"/>
            <a:ext cx="128016" cy="256032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3" name="Shape 1"/>
          <p:cNvSpPr/>
          <p:nvPr/>
        </p:nvSpPr>
        <p:spPr>
          <a:xfrm>
            <a:off x="890626" y="885139"/>
            <a:ext cx="128016" cy="409651"/>
          </a:xfrm>
          <a:prstGeom prst="roundRect">
            <a:avLst>
              <a:gd name="adj" fmla="val 25000"/>
            </a:avLst>
          </a:prstGeom>
          <a:solidFill>
            <a:srgbClr val="34D399"/>
          </a:solidFill>
          <a:ln/>
        </p:spPr>
      </p:sp>
      <p:sp>
        <p:nvSpPr>
          <p:cNvPr id="4" name="Shape 2"/>
          <p:cNvSpPr/>
          <p:nvPr/>
        </p:nvSpPr>
        <p:spPr>
          <a:xfrm>
            <a:off x="1095451" y="731520"/>
            <a:ext cx="128016" cy="563270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237744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build the real one.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713232" y="34747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'why' behind every step is what makes learners dangerous with Power BI.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13232" y="4480560"/>
            <a:ext cx="3566160" cy="1097280"/>
          </a:xfrm>
          <a:prstGeom prst="roundRect">
            <a:avLst>
              <a:gd name="adj" fmla="val 10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46634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87552" y="504748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07992" y="4480560"/>
            <a:ext cx="3566160" cy="1097280"/>
          </a:xfrm>
          <a:prstGeom prst="roundRect">
            <a:avLst>
              <a:gd name="adj" fmla="val 10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82312" y="46634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Cheat sheet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782312" y="504748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one-page Power Query + DAX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302752" y="4480560"/>
            <a:ext cx="3566160" cy="1097280"/>
          </a:xfrm>
          <a:prstGeom prst="roundRect">
            <a:avLst>
              <a:gd name="adj" fmla="val 10000"/>
            </a:avLst>
          </a:prstGeom>
          <a:solidFill>
            <a:srgbClr val="16253F"/>
          </a:solidFill>
          <a:ln w="12700">
            <a:solidFill>
              <a:srgbClr val="2439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77072" y="46634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pack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577072" y="504748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messy files + solution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nicktillem.com/powerbi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Dashboard · Facilitator Guide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2026-08-06T19:03:56Z</dcterms:created>
  <dcterms:modified xsi:type="dcterms:W3CDTF">2026-08-06T19:03:56Z</dcterms:modified>
</cp:coreProperties>
</file>